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61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8" r:id="rId11"/>
    <p:sldId id="286" r:id="rId12"/>
    <p:sldId id="288" r:id="rId13"/>
    <p:sldId id="287" r:id="rId14"/>
    <p:sldId id="289" r:id="rId15"/>
    <p:sldId id="290" r:id="rId16"/>
    <p:sldId id="280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81" autoAdjust="0"/>
  </p:normalViewPr>
  <p:slideViewPr>
    <p:cSldViewPr>
      <p:cViewPr varScale="1">
        <p:scale>
          <a:sx n="38" d="100"/>
          <a:sy n="38" d="100"/>
        </p:scale>
        <p:origin x="139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7B772-A883-4A0F-BAD7-DFB63140F9E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53F70-4FF9-4989-884E-B6AF06A4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9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5C6645-CD70-4E30-BCE5-28317293E1C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F32CD2-5274-4433-A35D-9406E29288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blenrc.org/news/able-accounts-and-special-needs-trusts-can-be-winning-combin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blenrc.org/webinars" TargetMode="External"/><Relationship Id="rId2" Type="http://schemas.openxmlformats.org/officeDocument/2006/relationships/hyperlink" Target="http://ablenr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ablenrc.org/new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blenrc.org/road-map-enrollmen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blenrc.org/news/able-age-adjustment-bill-reintroduced-us-senat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unite529.com/jcdn/files/UABLE/pdfs/ak-abletowork.pdf" TargetMode="External"/><Relationship Id="rId2" Type="http://schemas.openxmlformats.org/officeDocument/2006/relationships/hyperlink" Target="https://savewithable.com/ak/home/plan-benefits.html#collapsei-am-working-and-earning-incom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bleforall.com/faq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hss.alaska.gov/gcds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0020" y="221566"/>
            <a:ext cx="8839200" cy="4114800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ABLE</a:t>
            </a:r>
            <a:b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Achieving a Better Life Experience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4336366"/>
            <a:ext cx="8077200" cy="14478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Kristin Vandagriff - Planner</a:t>
            </a:r>
            <a:endParaRPr lang="en-US" sz="2800" b="1" i="1" dirty="0">
              <a:solidFill>
                <a:schemeClr val="tx1"/>
              </a:solidFill>
            </a:endParaRP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Ric Nelson - Program Coordinator</a:t>
            </a:r>
          </a:p>
          <a:p>
            <a:endParaRPr lang="en-US" sz="2800" b="1" i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C:\Users\rnelson\AppData\Local\Microsoft\Windows\INetCache\Content.Outlook\CLI1GM2B\GCDSE-LOGO-P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228600"/>
            <a:ext cx="4800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69342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How </a:t>
            </a:r>
            <a:r>
              <a:rPr lang="en-US" sz="2800" b="1" dirty="0">
                <a:solidFill>
                  <a:schemeClr val="tx1"/>
                </a:solidFill>
              </a:rPr>
              <a:t>is an ABLE Account different than a special needs or pooled trust account?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</a:rPr>
              <a:t>More choice and control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</a:rPr>
              <a:t>Low startup costs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</a:rPr>
              <a:t>Account owner ability to </a:t>
            </a:r>
            <a:r>
              <a:rPr lang="en-US" sz="2400" dirty="0" smtClean="0">
                <a:solidFill>
                  <a:schemeClr val="tx1"/>
                </a:solidFill>
              </a:rPr>
              <a:t>control</a:t>
            </a:r>
          </a:p>
          <a:p>
            <a:pPr marL="45720" indent="0"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   funds</a:t>
            </a:r>
          </a:p>
          <a:p>
            <a:pPr marL="4572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</a:rPr>
              <a:t>ABLE Accounts and Special Needs Trusts Can Be a Winning </a:t>
            </a:r>
            <a:r>
              <a:rPr lang="en-US" dirty="0" smtClean="0">
                <a:solidFill>
                  <a:schemeClr val="tx1"/>
                </a:solidFill>
              </a:rPr>
              <a:t>Combination: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ablenrc.org/news/able-accounts-and-special-needs-trusts-can-be-winning-combination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effectLst/>
              </a:rPr>
              <a:t>Things </a:t>
            </a:r>
            <a:r>
              <a:rPr lang="en-US" altLang="en-US" sz="3600" b="1" dirty="0">
                <a:solidFill>
                  <a:schemeClr val="tx1"/>
                </a:solidFill>
                <a:effectLst/>
              </a:rPr>
              <a:t>You Must Know About ABLE</a:t>
            </a:r>
            <a:endParaRPr lang="en-US" sz="3600" b="1" dirty="0"/>
          </a:p>
        </p:txBody>
      </p:sp>
      <p:pic>
        <p:nvPicPr>
          <p:cNvPr id="4" name="Picture 1" descr="C:\Users\rlsanders\AppData\Local\Microsoft\Windows\Temporary Internet Files\Content.IE5\6HKH1USB\Mr._Smiley_Fac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12" y="3124200"/>
            <a:ext cx="2161988" cy="19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5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3611563"/>
          </a:xfrm>
        </p:spPr>
        <p:txBody>
          <a:bodyPr/>
          <a:lstStyle/>
          <a:p>
            <a:r>
              <a:rPr lang="en-US" dirty="0"/>
              <a:t>The main ABLE National Resource Center website is: </a:t>
            </a:r>
            <a:r>
              <a:rPr lang="en-US" dirty="0">
                <a:hlinkClick r:id="rId2"/>
              </a:rPr>
              <a:t>http://ablenrc.org/</a:t>
            </a:r>
            <a:r>
              <a:rPr lang="en-US" dirty="0"/>
              <a:t>   </a:t>
            </a:r>
            <a:endParaRPr lang="en-US" dirty="0" smtClean="0"/>
          </a:p>
          <a:p>
            <a:endParaRPr lang="en-US" sz="900" dirty="0"/>
          </a:p>
          <a:p>
            <a:r>
              <a:rPr lang="en-US" dirty="0" smtClean="0"/>
              <a:t>To learn more regarding many different ABLE account topics discussed via ANRC webinars, visit: </a:t>
            </a:r>
            <a:r>
              <a:rPr lang="en-US" dirty="0">
                <a:hlinkClick r:id="rId3"/>
              </a:rPr>
              <a:t>http://ablenrc.org/webinars</a:t>
            </a:r>
            <a:r>
              <a:rPr lang="en-US" dirty="0"/>
              <a:t> </a:t>
            </a:r>
            <a:endParaRPr lang="en-US" dirty="0" smtClean="0"/>
          </a:p>
          <a:p>
            <a:endParaRPr lang="en-US" sz="900" dirty="0" smtClean="0"/>
          </a:p>
          <a:p>
            <a:r>
              <a:rPr lang="en-US" dirty="0" smtClean="0"/>
              <a:t>The “News” section has lots of great topic specific information: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ablenrc.org/news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38328"/>
            <a:ext cx="8763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ABLE Resource Center (ANRC)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521182"/>
            <a:ext cx="5660635" cy="12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438400"/>
            <a:ext cx="2819400" cy="1839648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The Road Map to Enrollment: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ablenrc.org/road-map-enrollment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154" t="22222" r="30155" b="3333"/>
          <a:stretch/>
        </p:blipFill>
        <p:spPr>
          <a:xfrm>
            <a:off x="3124200" y="0"/>
            <a:ext cx="4865428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2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52700"/>
            <a:ext cx="8534400" cy="4343400"/>
          </a:xfrm>
        </p:spPr>
        <p:txBody>
          <a:bodyPr>
            <a:normAutofit fontScale="925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ABLE Age Adjustment Act will expand the number of individuals with disabilities eligible to open ABLE accounts. </a:t>
            </a:r>
            <a:endParaRPr lang="en-US" dirty="0" smtClean="0"/>
          </a:p>
          <a:p>
            <a:r>
              <a:rPr lang="en-US" dirty="0" smtClean="0"/>
              <a:t>Under </a:t>
            </a:r>
            <a:r>
              <a:rPr lang="en-US" dirty="0"/>
              <a:t>current law, only individuals with an age of onset of disability prior to turning 26 are eligible.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. 651 would increase the age limit up to 46 years of age</a:t>
            </a:r>
            <a:r>
              <a:rPr lang="en-US" dirty="0"/>
              <a:t>, providing any individual whose disability onset began prior to turning 46 the opportunity to open an ABLE account.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important change will not only expand access for individuals with disabilities, but improve the long-term viability of ABLE programs by expanding the number of active accounts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://ablenrc.org/news/able-age-adjustment-bill-reintroduced-us-senate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ABLE Age Adjustment Bill Reintroduced in U.S. Senate</a:t>
            </a:r>
          </a:p>
        </p:txBody>
      </p:sp>
    </p:spTree>
    <p:extLst>
      <p:ext uri="{BB962C8B-B14F-4D97-AF65-F5344CB8AC3E}">
        <p14:creationId xmlns:p14="http://schemas.microsoft.com/office/powerpoint/2010/main" val="369574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67000"/>
            <a:ext cx="8610600" cy="4038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I am working and earning income – can I contribute more than the $15,000 limit? </a:t>
            </a:r>
            <a:endParaRPr lang="en-US" b="1" dirty="0" smtClean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dirty="0"/>
              <a:t>Yes - ABLE account owners who earn income may exceed the annual $15,000 contribution limit. The additional annual contribution amount allowed is equal to the federal poverty level for a one-person household (in your state of residence) or the account owner's gross wages, whichever is less.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Individuals </a:t>
            </a:r>
            <a:r>
              <a:rPr lang="en-US" dirty="0"/>
              <a:t>may not be eligible if they are already contributing to their retirement through:</a:t>
            </a:r>
          </a:p>
          <a:p>
            <a:r>
              <a:rPr lang="en-US" dirty="0"/>
              <a:t>a defined contribution plan</a:t>
            </a:r>
          </a:p>
          <a:p>
            <a:r>
              <a:rPr lang="en-US" dirty="0"/>
              <a:t>an annuity contract</a:t>
            </a:r>
          </a:p>
          <a:p>
            <a:r>
              <a:rPr lang="en-US" dirty="0"/>
              <a:t>an eligible deferred compensation plan</a:t>
            </a:r>
          </a:p>
          <a:p>
            <a:r>
              <a:rPr lang="en-US" dirty="0"/>
              <a:t>Account Owners should keep adequate records to ensure the limit is not exceeded. Any increase in contributions could impact tax obligations, so consult a tax advisor before making any such increase. If you are eligible, fill out the </a:t>
            </a:r>
            <a:r>
              <a:rPr lang="en-US" dirty="0">
                <a:hlinkClick r:id="rId3" tooltip="ak-abletowork.pdf "/>
              </a:rPr>
              <a:t>Self Certification form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ABLE to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52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8610600" cy="45720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 smtClean="0"/>
              <a:t>Yes</a:t>
            </a:r>
            <a:r>
              <a:rPr lang="en-US" dirty="0"/>
              <a:t>, as of 2018 Congress passed the ABLE Financial Planning Act which allows you to rollover money from a 529 College Savings account into a beneficiary’s (or family member’s*) ABLE account without being penalized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There </a:t>
            </a:r>
            <a:r>
              <a:rPr lang="en-US" dirty="0"/>
              <a:t>is a $15,000 rollover limit (less the current tax-year ABLE contributions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You </a:t>
            </a:r>
            <a:r>
              <a:rPr lang="en-US" dirty="0"/>
              <a:t>can use the appropriate 529 College Savings to ABLE Rollover Form</a:t>
            </a:r>
            <a:r>
              <a:rPr lang="en-US" dirty="0" smtClean="0"/>
              <a:t>.*</a:t>
            </a:r>
          </a:p>
          <a:p>
            <a:r>
              <a:rPr lang="en-US" dirty="0" smtClean="0"/>
              <a:t>The </a:t>
            </a:r>
            <a:r>
              <a:rPr lang="en-US" dirty="0"/>
              <a:t>family member must be considered a qualified “Member of the Family” as defined by the 529 College Savings Plan, which includes: biological and step parents, aunts, uncles, siblings, children, first cousins, nieces and nephews; parents, siblings, children, nieces and nephews by marriage; legally adopted children; and half-brothers or half-sisters) of the 529 College Savings account Beneficiary. 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ableforall.com/faqs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09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Can I rollover a 529 College Savings Plan into my ABLE account?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1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472" y="990600"/>
            <a:ext cx="9123528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036" y="73042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Alaska ABLE Account Website</a:t>
            </a:r>
          </a:p>
          <a:p>
            <a:pPr algn="ctr"/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https://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savewithable.com/ak/home.html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538" y="3026079"/>
            <a:ext cx="7408862" cy="274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  <a:effectLst/>
              </a:rPr>
              <a:t>Questions</a:t>
            </a:r>
            <a:r>
              <a:rPr lang="en-US" sz="5400" dirty="0" smtClean="0">
                <a:solidFill>
                  <a:schemeClr val="tx1"/>
                </a:solidFill>
                <a:effectLst/>
              </a:rPr>
              <a:t>?</a:t>
            </a:r>
            <a:endParaRPr lang="en-US" sz="5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63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0"/>
            <a:ext cx="7391400" cy="502920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endParaRPr lang="en-US" altLang="en-US" sz="800" b="1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000" b="1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chemeClr val="tx1"/>
                </a:solidFill>
              </a:rPr>
              <a:t>Toll </a:t>
            </a:r>
            <a:r>
              <a:rPr lang="en-US" altLang="en-US" sz="2000" b="1" dirty="0">
                <a:solidFill>
                  <a:schemeClr val="tx1"/>
                </a:solidFill>
              </a:rPr>
              <a:t>Free: 1 (888)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269-8989</a:t>
            </a:r>
            <a:r>
              <a:rPr lang="en-US" altLang="en-US" sz="2000" b="1" dirty="0">
                <a:solidFill>
                  <a:schemeClr val="tx1"/>
                </a:solidFill>
              </a:rPr>
              <a:t/>
            </a: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From Anchorage: (907)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269-8989</a:t>
            </a:r>
            <a:r>
              <a:rPr lang="en-US" altLang="en-US" sz="2000" b="1" dirty="0">
                <a:solidFill>
                  <a:schemeClr val="tx1"/>
                </a:solidFill>
              </a:rPr>
              <a:t/>
            </a: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>Fax: (907)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269-8995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chemeClr val="tx1"/>
                </a:solidFill>
              </a:rPr>
              <a:t>550 W 7</a:t>
            </a:r>
            <a:r>
              <a:rPr lang="en-US" alt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Ave, Suite 1230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Anchorage, Alaska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99501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altLang="en-US" sz="2000" b="1" dirty="0">
                <a:solidFill>
                  <a:schemeClr val="tx1"/>
                </a:solidFill>
                <a:hlinkClick r:id="rId2"/>
              </a:rPr>
              <a:t>://dhss.alaska.gov/gcdse/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484" y="2133600"/>
            <a:ext cx="6512511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  <a:effectLst/>
              </a:rPr>
              <a:t>Contact </a:t>
            </a:r>
            <a:r>
              <a:rPr lang="en-US" sz="3600" b="1" dirty="0" smtClean="0">
                <a:solidFill>
                  <a:schemeClr val="tx1"/>
                </a:solidFill>
                <a:effectLst/>
              </a:rPr>
              <a:t>Information: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C:\Users\rnelson\AppData\Local\Microsoft\Windows\INetCache\Content.Outlook\CLI1GM2B\GCDSE-LOGO-P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644022" cy="173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tx1"/>
                </a:solidFill>
                <a:effectLst/>
              </a:rPr>
              <a:t>New Federal &amp; State Law</a:t>
            </a:r>
            <a:br>
              <a:rPr lang="en-US" sz="3600" b="1" dirty="0" smtClean="0">
                <a:solidFill>
                  <a:schemeClr val="tx1"/>
                </a:solidFill>
                <a:effectLst/>
              </a:rPr>
            </a:br>
            <a:r>
              <a:rPr lang="en-US" sz="3600" b="1" dirty="0" smtClean="0">
                <a:solidFill>
                  <a:schemeClr val="tx1"/>
                </a:solidFill>
                <a:effectLst/>
              </a:rPr>
              <a:t>ABLE Accounts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type="body" idx="1"/>
          </p:nvPr>
        </p:nvSpPr>
        <p:spPr>
          <a:xfrm>
            <a:off x="-9378" y="3581400"/>
            <a:ext cx="9144000" cy="36576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The ABLE Act is a critical </a:t>
            </a:r>
            <a:r>
              <a:rPr lang="en-US" sz="2000" b="1" dirty="0">
                <a:solidFill>
                  <a:schemeClr val="tx1"/>
                </a:solidFill>
              </a:rPr>
              <a:t>new tool </a:t>
            </a:r>
            <a:r>
              <a:rPr lang="en-US" sz="2000" b="1" dirty="0" smtClean="0">
                <a:solidFill>
                  <a:schemeClr val="tx1"/>
                </a:solidFill>
              </a:rPr>
              <a:t>to </a:t>
            </a:r>
            <a:r>
              <a:rPr lang="en-US" sz="2000" b="1" dirty="0">
                <a:solidFill>
                  <a:schemeClr val="tx1"/>
                </a:solidFill>
              </a:rPr>
              <a:t>facilitate </a:t>
            </a:r>
            <a:r>
              <a:rPr lang="en-US" sz="2000" b="1" dirty="0" smtClean="0">
                <a:solidFill>
                  <a:schemeClr val="tx1"/>
                </a:solidFill>
              </a:rPr>
              <a:t>employment possibilities:</a:t>
            </a:r>
          </a:p>
          <a:p>
            <a:pPr marL="1200150" lvl="2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Allows saving above the Medicaid and Social Security (SSI) Resource Limits!!!</a:t>
            </a:r>
          </a:p>
          <a:p>
            <a:pPr marL="1200150" lvl="2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Save money earned without risking necessary public benefits that enable employment in the first place</a:t>
            </a:r>
          </a:p>
          <a:p>
            <a:pPr marL="1200150" lvl="2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Reduced reliance on government by allowing a better opportunity for personal savings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1752600"/>
            <a:ext cx="7239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n-US" sz="2400" b="1" dirty="0" smtClean="0"/>
              <a:t>Achieving a Better Life Experience (ABLE):</a:t>
            </a:r>
            <a:endParaRPr lang="en-US" sz="2400" b="1" dirty="0"/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v"/>
              <a:defRPr/>
            </a:pPr>
            <a:r>
              <a:rPr lang="en-US" sz="2400" dirty="0" smtClean="0"/>
              <a:t>Signed </a:t>
            </a:r>
            <a:r>
              <a:rPr lang="en-US" sz="2400" dirty="0"/>
              <a:t>into law by President Obama in </a:t>
            </a:r>
            <a:r>
              <a:rPr lang="en-US" sz="2400" dirty="0" smtClean="0"/>
              <a:t>2014</a:t>
            </a:r>
            <a:endParaRPr lang="en-US" sz="2400" dirty="0"/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Signed into law in Alaska in August </a:t>
            </a:r>
            <a:r>
              <a:rPr lang="en-US" sz="2400" dirty="0" smtClean="0"/>
              <a:t>2016</a:t>
            </a:r>
            <a:endParaRPr lang="en-US" sz="2400" dirty="0"/>
          </a:p>
        </p:txBody>
      </p:sp>
      <p:pic>
        <p:nvPicPr>
          <p:cNvPr id="6" name="Picture 5" descr="C:\Users\rlsanders\AppData\Local\Microsoft\Windows\Temporary Internet Files\Content.IE5\AU7104TQ\education_clip_ar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066800"/>
            <a:ext cx="2182136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4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effectLst/>
              </a:rPr>
              <a:t>Things </a:t>
            </a:r>
            <a:r>
              <a:rPr lang="en-US" altLang="en-US" sz="3600" b="1" dirty="0">
                <a:solidFill>
                  <a:schemeClr val="tx1"/>
                </a:solidFill>
                <a:effectLst/>
              </a:rPr>
              <a:t>You </a:t>
            </a:r>
            <a:r>
              <a:rPr lang="en-US" altLang="en-US" sz="3600" b="1" dirty="0" smtClean="0">
                <a:solidFill>
                  <a:schemeClr val="tx1"/>
                </a:solidFill>
                <a:effectLst/>
              </a:rPr>
              <a:t>Must Know About ABLE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8600" y="1066800"/>
            <a:ext cx="45720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2900" b="1" dirty="0" smtClean="0">
                <a:solidFill>
                  <a:schemeClr val="tx1"/>
                </a:solidFill>
              </a:rPr>
              <a:t>What is an ABLE Account?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Tax-advantaged savings accounts for individuals with disabilities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Income </a:t>
            </a:r>
            <a:r>
              <a:rPr lang="en-US" sz="2000" dirty="0">
                <a:solidFill>
                  <a:schemeClr val="tx1"/>
                </a:solidFill>
              </a:rPr>
              <a:t>earned by the accounts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>
                <a:solidFill>
                  <a:schemeClr val="tx1"/>
                </a:solidFill>
              </a:rPr>
              <a:t>not taxed 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Contributions to the account </a:t>
            </a:r>
            <a:r>
              <a:rPr lang="en-US" sz="2000" dirty="0" smtClean="0">
                <a:solidFill>
                  <a:schemeClr val="tx1"/>
                </a:solidFill>
              </a:rPr>
              <a:t>are </a:t>
            </a:r>
            <a:r>
              <a:rPr lang="en-US" sz="2000" dirty="0">
                <a:solidFill>
                  <a:schemeClr val="tx1"/>
                </a:solidFill>
              </a:rPr>
              <a:t>not tax deductible</a:t>
            </a:r>
          </a:p>
          <a:p>
            <a:pPr marL="274320" lvl="1">
              <a:lnSpc>
                <a:spcPct val="120000"/>
              </a:lnSpc>
              <a:buClrTx/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Tax-exempt savings account: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Similar </a:t>
            </a:r>
            <a:r>
              <a:rPr lang="en-US" sz="2000" dirty="0">
                <a:solidFill>
                  <a:schemeClr val="tx1"/>
                </a:solidFill>
              </a:rPr>
              <a:t>to 529 college savings account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Recognizes </a:t>
            </a:r>
            <a:r>
              <a:rPr lang="en-US" sz="2000" dirty="0">
                <a:solidFill>
                  <a:schemeClr val="tx1"/>
                </a:solidFill>
              </a:rPr>
              <a:t>the high cost of living with a disability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Opportunities </a:t>
            </a:r>
            <a:r>
              <a:rPr lang="en-US" sz="2000" dirty="0">
                <a:solidFill>
                  <a:schemeClr val="tx1"/>
                </a:solidFill>
              </a:rPr>
              <a:t>for financial independence </a:t>
            </a:r>
            <a:r>
              <a:rPr lang="en-US" sz="2000" dirty="0" smtClean="0">
                <a:solidFill>
                  <a:schemeClr val="tx1"/>
                </a:solidFill>
              </a:rPr>
              <a:t>and freedom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6" name="Picture 17" descr="https://upload.wikimedia.org/wikipedia/commons/2/21/Snow_wheelchai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7" r="13767"/>
          <a:stretch>
            <a:fillRect/>
          </a:stretch>
        </p:blipFill>
        <p:spPr bwMode="auto">
          <a:xfrm>
            <a:off x="5486400" y="4870938"/>
            <a:ext cx="2228850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https://irp-cdn.multiscreensite.com/ee17f844/dms3rep/multi/desktop/DSCN3892-640x48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38" l="0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30621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Image result for disability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12" y="1367194"/>
            <a:ext cx="2924176" cy="1539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2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effectLst/>
              </a:rPr>
              <a:t>Things </a:t>
            </a:r>
            <a:r>
              <a:rPr lang="en-US" altLang="en-US" sz="3600" b="1" dirty="0">
                <a:solidFill>
                  <a:schemeClr val="tx1"/>
                </a:solidFill>
                <a:effectLst/>
              </a:rPr>
              <a:t>You Must Know About ABLE</a:t>
            </a:r>
            <a:endParaRPr lang="en-US"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1295400"/>
            <a:ext cx="4953000" cy="5105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ClrTx/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Why is there a need for ABLE accounts?</a:t>
            </a:r>
          </a:p>
          <a:p>
            <a:pPr marL="0" indent="0" eaLnBrk="1" hangingPunct="1">
              <a:buClrTx/>
              <a:buFontTx/>
              <a:buNone/>
              <a:defRPr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</a:rPr>
              <a:t>Previously, public benefit eligibility required an individual to remain at or below poverty levels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</a:rPr>
              <a:t>ABLE savings accounts will not affect eligibility for SSI, Medicaid/other federal public benefit programs!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</a:rPr>
              <a:t>There are extra costs of living with a disability</a:t>
            </a:r>
          </a:p>
        </p:txBody>
      </p:sp>
      <p:pic>
        <p:nvPicPr>
          <p:cNvPr id="6" name="Picture 2" descr="http://www.mylerdisability.com/wp-content/uploads/2010/04/ssi-backpa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" r="4121"/>
          <a:stretch>
            <a:fillRect/>
          </a:stretch>
        </p:blipFill>
        <p:spPr bwMode="auto">
          <a:xfrm>
            <a:off x="5308209" y="1143000"/>
            <a:ext cx="3566160" cy="292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http://static.seattletimes.com/wp-content/uploads/2014/12/2025292163-30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96441"/>
            <a:ext cx="2438400" cy="17360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4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effectLst/>
              </a:rPr>
              <a:t>Things </a:t>
            </a:r>
            <a:r>
              <a:rPr lang="en-US" altLang="en-US" sz="3600" b="1" dirty="0">
                <a:solidFill>
                  <a:schemeClr val="tx1"/>
                </a:solidFill>
                <a:effectLst/>
              </a:rPr>
              <a:t>You Must Know About ABLE</a:t>
            </a:r>
            <a:endParaRPr lang="en-US" sz="3600" b="1" dirty="0"/>
          </a:p>
        </p:txBody>
      </p:sp>
      <p:sp>
        <p:nvSpPr>
          <p:cNvPr id="9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9600" y="1143000"/>
            <a:ext cx="4876800" cy="5334000"/>
          </a:xfrm>
        </p:spPr>
        <p:txBody>
          <a:bodyPr>
            <a:normAutofit/>
          </a:bodyPr>
          <a:lstStyle/>
          <a:p>
            <a:pPr marL="0" indent="0">
              <a:buClrTx/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Am </a:t>
            </a:r>
            <a:r>
              <a:rPr lang="en-US" sz="2400" b="1" dirty="0">
                <a:solidFill>
                  <a:schemeClr val="tx1"/>
                </a:solidFill>
              </a:rPr>
              <a:t>I eligible for an ABLE account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ClrTx/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617220" lvl="1" indent="-342900"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Eligibility=individuals with significant disabilities </a:t>
            </a:r>
          </a:p>
          <a:p>
            <a:pPr marL="617220" lvl="1" indent="-342900"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Age of onset before turning 26 SSI and/or SSDI = </a:t>
            </a:r>
            <a:r>
              <a:rPr lang="en-US" sz="2000" dirty="0" smtClean="0">
                <a:solidFill>
                  <a:schemeClr val="tx1"/>
                </a:solidFill>
              </a:rPr>
              <a:t>automatically eligible</a:t>
            </a:r>
            <a:endParaRPr lang="en-US" sz="2000" dirty="0">
              <a:solidFill>
                <a:schemeClr val="tx1"/>
              </a:solidFill>
            </a:endParaRPr>
          </a:p>
          <a:p>
            <a:pPr marL="617220" lvl="1" indent="-342900"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No </a:t>
            </a:r>
            <a:r>
              <a:rPr lang="en-US" sz="2000" dirty="0">
                <a:solidFill>
                  <a:schemeClr val="tx1"/>
                </a:solidFill>
              </a:rPr>
              <a:t>SSI and/or </a:t>
            </a:r>
            <a:r>
              <a:rPr lang="en-US" sz="2000" dirty="0" smtClean="0">
                <a:solidFill>
                  <a:schemeClr val="tx1"/>
                </a:solidFill>
              </a:rPr>
              <a:t>SSDI? Still </a:t>
            </a:r>
            <a:r>
              <a:rPr lang="en-US" sz="2000" dirty="0">
                <a:solidFill>
                  <a:schemeClr val="tx1"/>
                </a:solidFill>
              </a:rPr>
              <a:t>eligible if you meet SSI criteria </a:t>
            </a:r>
          </a:p>
          <a:p>
            <a:pPr marL="617220" lvl="1" indent="-342900"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Significant functional limitations</a:t>
            </a:r>
          </a:p>
          <a:p>
            <a:pPr marL="617220" lvl="1" indent="-342900"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Can </a:t>
            </a:r>
            <a:r>
              <a:rPr lang="en-US" sz="2000" dirty="0">
                <a:solidFill>
                  <a:schemeClr val="tx1"/>
                </a:solidFill>
              </a:rPr>
              <a:t>be under 26 or over 26 </a:t>
            </a:r>
          </a:p>
          <a:p>
            <a:pPr marL="1074420" lvl="2" indent="-342900"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If over 26, documentation of onset needed</a:t>
            </a:r>
          </a:p>
          <a:p>
            <a:pPr marL="617220" lvl="1" indent="-342900">
              <a:buClrTx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Proof </a:t>
            </a:r>
            <a:r>
              <a:rPr lang="en-US" sz="2000" dirty="0">
                <a:solidFill>
                  <a:schemeClr val="tx1"/>
                </a:solidFill>
              </a:rPr>
              <a:t>of eligibility is on the individual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74320" lvl="1">
              <a:buClrTx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  and </a:t>
            </a:r>
            <a:r>
              <a:rPr lang="en-US" sz="2000" dirty="0">
                <a:solidFill>
                  <a:schemeClr val="tx1"/>
                </a:solidFill>
              </a:rPr>
              <a:t>the IRS, not the state</a:t>
            </a:r>
          </a:p>
          <a:p>
            <a:pPr marL="274320" lvl="1">
              <a:buClrTx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49332"/>
          <a:stretch>
            <a:fillRect/>
          </a:stretch>
        </p:blipFill>
        <p:spPr bwMode="auto">
          <a:xfrm>
            <a:off x="5715000" y="1752600"/>
            <a:ext cx="3292371" cy="345836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256212" y="6611938"/>
            <a:ext cx="38877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Infographic design by WWW.LvuDesign.com</a:t>
            </a:r>
          </a:p>
        </p:txBody>
      </p:sp>
    </p:spTree>
    <p:extLst>
      <p:ext uri="{BB962C8B-B14F-4D97-AF65-F5344CB8AC3E}">
        <p14:creationId xmlns:p14="http://schemas.microsoft.com/office/powerpoint/2010/main" val="31091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8640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20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Are </a:t>
            </a:r>
            <a:r>
              <a:rPr lang="en-US" sz="2400" b="1" dirty="0">
                <a:solidFill>
                  <a:schemeClr val="tx1"/>
                </a:solidFill>
              </a:rPr>
              <a:t>there financial limits for ABLE Accounts? </a:t>
            </a:r>
          </a:p>
          <a:p>
            <a:pPr marL="45720" indent="0">
              <a:lnSpc>
                <a:spcPct val="120000"/>
              </a:lnSpc>
              <a:buNone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Total </a:t>
            </a:r>
            <a:r>
              <a:rPr lang="en-US" sz="2000" b="1" dirty="0">
                <a:solidFill>
                  <a:schemeClr val="tx1"/>
                </a:solidFill>
              </a:rPr>
              <a:t>annual contributions</a:t>
            </a:r>
            <a:r>
              <a:rPr lang="en-US" sz="2000" dirty="0">
                <a:solidFill>
                  <a:schemeClr val="tx1"/>
                </a:solidFill>
              </a:rPr>
              <a:t> = $</a:t>
            </a:r>
            <a:r>
              <a:rPr lang="en-US" sz="2000" dirty="0" smtClean="0">
                <a:solidFill>
                  <a:schemeClr val="tx1"/>
                </a:solidFill>
              </a:rPr>
              <a:t>15,000 </a:t>
            </a:r>
            <a:endParaRPr lang="en-US" sz="2000" dirty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Amount </a:t>
            </a:r>
            <a:r>
              <a:rPr lang="en-US" sz="2000" dirty="0">
                <a:solidFill>
                  <a:schemeClr val="tx1"/>
                </a:solidFill>
              </a:rPr>
              <a:t>will be adjusted annually for inflation</a:t>
            </a:r>
          </a:p>
          <a:p>
            <a:pPr lvl="3"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Gift </a:t>
            </a:r>
            <a:r>
              <a:rPr lang="en-US" sz="2000" dirty="0">
                <a:solidFill>
                  <a:schemeClr val="tx1"/>
                </a:solidFill>
              </a:rPr>
              <a:t>Tax Exclusion: $</a:t>
            </a:r>
            <a:r>
              <a:rPr lang="en-US" sz="2000" dirty="0" smtClean="0">
                <a:solidFill>
                  <a:schemeClr val="tx1"/>
                </a:solidFill>
              </a:rPr>
              <a:t>15,000  </a:t>
            </a:r>
            <a:r>
              <a:rPr lang="en-US" sz="2000" dirty="0">
                <a:solidFill>
                  <a:schemeClr val="tx1"/>
                </a:solidFill>
              </a:rPr>
              <a:t>=  maximum amount individuals can give &amp; not pay taxes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Up to an additional $12,060 for employed account holders (only the individual)</a:t>
            </a:r>
          </a:p>
          <a:p>
            <a:pPr marL="914400" lvl="3" indent="0">
              <a:lnSpc>
                <a:spcPct val="120000"/>
              </a:lnSpc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State of Alaska Total </a:t>
            </a:r>
            <a:r>
              <a:rPr lang="en-US" sz="2000" b="1" dirty="0">
                <a:solidFill>
                  <a:schemeClr val="tx1"/>
                </a:solidFill>
              </a:rPr>
              <a:t>limit over time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= $400,000 </a:t>
            </a:r>
            <a:endParaRPr lang="en-US" sz="2000" dirty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SSI/Medicaid </a:t>
            </a:r>
            <a:r>
              <a:rPr lang="en-US" sz="2000" dirty="0">
                <a:solidFill>
                  <a:schemeClr val="tx1"/>
                </a:solidFill>
              </a:rPr>
              <a:t>recipients = exempt from resource limit up to $100,000 </a:t>
            </a:r>
          </a:p>
          <a:p>
            <a:pPr lvl="3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/>
                </a:solidFill>
              </a:rPr>
              <a:t>Exceeding $100,000 =  loss of SSI eligibility/benefits</a:t>
            </a:r>
          </a:p>
          <a:p>
            <a:pPr lvl="3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/>
                </a:solidFill>
              </a:rPr>
              <a:t>Medicaid eligibility continues, </a:t>
            </a:r>
            <a:r>
              <a:rPr lang="en-US" sz="2000" dirty="0" smtClean="0">
                <a:solidFill>
                  <a:schemeClr val="tx1"/>
                </a:solidFill>
              </a:rPr>
              <a:t>however….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effectLst/>
              </a:rPr>
              <a:t>Things </a:t>
            </a:r>
            <a:r>
              <a:rPr lang="en-US" altLang="en-US" sz="3600" b="1" dirty="0">
                <a:solidFill>
                  <a:schemeClr val="tx1"/>
                </a:solidFill>
                <a:effectLst/>
              </a:rPr>
              <a:t>You Must Know About ABLE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182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5634182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What can ABLE Account funds be used for?</a:t>
            </a:r>
          </a:p>
          <a:p>
            <a:pPr marL="45720" indent="0">
              <a:buNone/>
            </a:pPr>
            <a:endParaRPr lang="en-US" sz="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Qualified disability expenses, related to the individual’s disability and made for his/her benefit, including:  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 Education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Housing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 Transportation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 Legal Fees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 Employment training and support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 Assistive technology and personal support services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 Health prevention and wellness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 Financial management and administrative services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 Expenses for oversight and monitoring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Funeral and burial expenses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1"/>
                </a:solidFill>
              </a:rPr>
              <a:t> Any other expenses approved by the Secretary of Treasury</a:t>
            </a:r>
          </a:p>
          <a:p>
            <a:pPr marL="365760" lvl="1" indent="0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*</a:t>
            </a:r>
            <a:r>
              <a:rPr lang="en-US" sz="1800" dirty="0" smtClean="0">
                <a:solidFill>
                  <a:schemeClr val="tx1"/>
                </a:solidFill>
              </a:rPr>
              <a:t>Non-qualified expenditures can be penalized (Tax and SSI Penalties)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effectLst/>
              </a:rPr>
              <a:t>Things </a:t>
            </a:r>
            <a:r>
              <a:rPr lang="en-US" altLang="en-US" sz="3600" b="1" dirty="0">
                <a:solidFill>
                  <a:schemeClr val="tx1"/>
                </a:solidFill>
                <a:effectLst/>
              </a:rPr>
              <a:t>You Must Know About ABLE</a:t>
            </a:r>
            <a:endParaRPr lang="en-US" sz="3600" b="1" dirty="0"/>
          </a:p>
        </p:txBody>
      </p:sp>
      <p:pic>
        <p:nvPicPr>
          <p:cNvPr id="6" name="Picture 9" descr="C:\Users\rlsanders\AppData\Local\Microsoft\Windows\Temporary Internet Files\Content.IE5\S7GG9TDI\growth-investing-strategy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4038600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8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305800" cy="4465320"/>
          </a:xfrm>
        </p:spPr>
        <p:txBody>
          <a:bodyPr/>
          <a:lstStyle/>
          <a:p>
            <a:pPr marL="4572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Can I have more than one ABLE Account?</a:t>
            </a:r>
          </a:p>
          <a:p>
            <a:pPr marL="4572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-NO!</a:t>
            </a:r>
          </a:p>
          <a:p>
            <a:pPr marL="4572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chemeClr val="tx1"/>
                </a:solidFill>
              </a:rPr>
              <a:t>ABLE Act limits the opportunity to one ABLE account per eligible individual</a:t>
            </a: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effectLst/>
              </a:rPr>
              <a:t>Things </a:t>
            </a:r>
            <a:r>
              <a:rPr lang="en-US" altLang="en-US" sz="3600" b="1" dirty="0">
                <a:solidFill>
                  <a:schemeClr val="tx1"/>
                </a:solidFill>
                <a:effectLst/>
              </a:rPr>
              <a:t>You Must Know About ABLE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746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6019800" cy="5181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Will </a:t>
            </a:r>
            <a:r>
              <a:rPr lang="en-US" sz="2800" b="1" dirty="0">
                <a:solidFill>
                  <a:schemeClr val="tx1"/>
                </a:solidFill>
              </a:rPr>
              <a:t>states offer options to invest the savings contributed to an ABLE account?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 YES!</a:t>
            </a:r>
          </a:p>
          <a:p>
            <a:pPr marL="45720" indent="0"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2800" dirty="0">
                <a:solidFill>
                  <a:schemeClr val="tx1"/>
                </a:solidFill>
              </a:rPr>
              <a:t>Similar to state 529 college savings </a:t>
            </a:r>
            <a:r>
              <a:rPr lang="en-US" sz="2800" dirty="0" smtClean="0">
                <a:solidFill>
                  <a:schemeClr val="tx1"/>
                </a:solidFill>
              </a:rPr>
              <a:t>plans</a:t>
            </a:r>
          </a:p>
          <a:p>
            <a:pPr marL="365760" lvl="1" indent="0">
              <a:buNone/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Investment </a:t>
            </a:r>
            <a:r>
              <a:rPr lang="en-US" sz="2800" dirty="0">
                <a:solidFill>
                  <a:schemeClr val="tx1"/>
                </a:solidFill>
              </a:rPr>
              <a:t>changes = two opportunities per year.</a:t>
            </a:r>
          </a:p>
          <a:p>
            <a:pPr marL="36576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effectLst/>
              </a:rPr>
              <a:t>Things </a:t>
            </a:r>
            <a:r>
              <a:rPr lang="en-US" altLang="en-US" sz="3600" b="1" dirty="0">
                <a:solidFill>
                  <a:schemeClr val="tx1"/>
                </a:solidFill>
                <a:effectLst/>
              </a:rPr>
              <a:t>You Must Know About ABLE</a:t>
            </a:r>
            <a:endParaRPr lang="en-US" sz="3600" b="1" dirty="0"/>
          </a:p>
        </p:txBody>
      </p:sp>
      <p:pic>
        <p:nvPicPr>
          <p:cNvPr id="4" name="Picture 2" descr="C:\Users\rlsanders\AppData\Local\Microsoft\Windows\Temporary Internet Files\Content.IE5\S4IGNSR4\dollar-sign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" b="100000" l="0" r="99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18" y="2514600"/>
            <a:ext cx="247185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1020</TotalTime>
  <Words>1093</Words>
  <Application>Microsoft Office PowerPoint</Application>
  <PresentationFormat>On-screen Show (4:3)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Arial</vt:lpstr>
      <vt:lpstr>Calibri</vt:lpstr>
      <vt:lpstr>Candara</vt:lpstr>
      <vt:lpstr>Symbol</vt:lpstr>
      <vt:lpstr>Wingdings</vt:lpstr>
      <vt:lpstr>Waveform</vt:lpstr>
      <vt:lpstr>  ABLE Achieving a Better Life Experience</vt:lpstr>
      <vt:lpstr>New Federal &amp; State Law ABLE Accounts</vt:lpstr>
      <vt:lpstr>Things You Must Know About ABLE</vt:lpstr>
      <vt:lpstr>Things You Must Know About ABLE</vt:lpstr>
      <vt:lpstr>Things You Must Know About ABLE</vt:lpstr>
      <vt:lpstr>Things You Must Know About ABLE</vt:lpstr>
      <vt:lpstr>Things You Must Know About ABLE</vt:lpstr>
      <vt:lpstr>Things You Must Know About ABLE</vt:lpstr>
      <vt:lpstr>Things You Must Know About ABLE</vt:lpstr>
      <vt:lpstr>Things You Must Know About ABLE</vt:lpstr>
      <vt:lpstr>National ABLE Resource Center (ANRC)</vt:lpstr>
      <vt:lpstr>PowerPoint Presentation</vt:lpstr>
      <vt:lpstr>ABLE Age Adjustment Bill Reintroduced in U.S. Senate</vt:lpstr>
      <vt:lpstr>ABLE to Work</vt:lpstr>
      <vt:lpstr>Can I rollover a 529 College Savings Plan into my ABLE account?   </vt:lpstr>
      <vt:lpstr>PowerPoint Presentation</vt:lpstr>
      <vt:lpstr>Questions?</vt:lpstr>
      <vt:lpstr>Contact Information:</vt:lpstr>
    </vt:vector>
  </TitlesOfParts>
  <Company>State of Alaska - Health and Social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Path to Employment.  A Path to Freedom.</dc:title>
  <dc:creator>Nelson, Ric</dc:creator>
  <cp:lastModifiedBy>Lizette Stiehr</cp:lastModifiedBy>
  <cp:revision>88</cp:revision>
  <dcterms:created xsi:type="dcterms:W3CDTF">2016-12-30T00:32:49Z</dcterms:created>
  <dcterms:modified xsi:type="dcterms:W3CDTF">2019-04-24T19:24:50Z</dcterms:modified>
</cp:coreProperties>
</file>